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1" ContentType="image/jpe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5" r:id="rId6"/>
    <p:sldId id="257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3" autoAdjust="0"/>
  </p:normalViewPr>
  <p:slideViewPr>
    <p:cSldViewPr snapToGrid="0">
      <p:cViewPr varScale="1">
        <p:scale>
          <a:sx n="113" d="100"/>
          <a:sy n="113" d="100"/>
        </p:scale>
        <p:origin x="5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F2D-23E1-4DCC-A9CF-C4703FF83C04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5DDAA-77E0-4D82-85D0-C118186E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1/6/2024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anchor="ctr"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brava.wordpress.com/2016/01/19/global-iot-platform-market-will-reach-1-6-billion-by-2021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articles/cs-40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isationlab.org/16-ways-online-privacy-in-a-high-risk-world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meadow-full-stack-net-standard-iot-platfor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vateinternetaccess.com/blog/beginners-guide-to-encrypt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5823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security?premium=free&amp;filter=all&amp;type=all&amp;ratio=all" TargetMode="External"/><Relationship Id="rId2" Type="http://schemas.openxmlformats.org/officeDocument/2006/relationships/image" Target="../media/image15.1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xcivis.com/vulnerabilitie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5607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isisdemedios.blogspot.com/2017/09/el-significado-de-blockchain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8/02/14/energy-efficient-encryption-for-the-internet-of-things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8/how-to-develop-an-iot-app-5-basic-step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sa/3.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homesclip.deviantart.com/art/Namaste-348446418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esignmeaning/emerging-voices-in-iot-and-ai-ecosystems-f832c2533b8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medium.com/@designmeaning/emerging-voices-in-iot-and-ai-ecosystems-f832c2533b8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network-iot-internet-of-things-782707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medium.com/@designmeaning/emerging-voices-in-iot-and-ai-ecosystems-f832c2533b8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nalytics-news.jp/info/article.html?oid=6440" TargetMode="Externa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brosdroid.blogspot.com/2016/12/allwinner-a33-firmware-et-86v2g-v20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debiaonoldcomputers.blogspot.com/2016/06/flash-firmware-su-intel-edison.html" TargetMode="Externa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getting-started-arduino-iot-cloud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sys.it/blog/mitigare-i-rischi-di-un-data-breach-per-le-aziende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d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3.0/" TargetMode="External"/><Relationship Id="rId2" Type="http://schemas.openxmlformats.org/officeDocument/2006/relationships/hyperlink" Target="https://medium.com/@designmeaning/emerging-voices-in-iot-and-ai-ecosystems-f832c2533b8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pl/bezpiecze%C5%84stwa-informatyka-komputery-2337429/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531539"/>
            <a:ext cx="4846107" cy="2597674"/>
          </a:xfrm>
        </p:spPr>
        <p:txBody>
          <a:bodyPr/>
          <a:lstStyle/>
          <a:p>
            <a:r>
              <a:rPr lang="en-US" sz="3600" dirty="0"/>
              <a:t>Cybersecurity challenges in the Expanding IOT landscape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-Pratik </a:t>
            </a:r>
            <a:r>
              <a:rPr lang="en-US" dirty="0" err="1"/>
              <a:t>Dahal</a:t>
            </a:r>
            <a:endParaRPr lang="en-US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EF303-FD14-4F4D-977A-442FC374C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DED899-59F4-4ADC-B592-66C27BB13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18755A7-A459-4A5F-8EA4-71440676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59790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5775EC3-2706-42BF-B1A8-42CF3240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78432"/>
            <a:ext cx="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C321078-C7AF-4F87-B6FE-BDDF76AA8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2E6C175D-2BD5-418B-B5EF-E38243DB5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65" cy="276999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5EC4ACE-62E6-46E1-A00C-2341CB534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59790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8489360E-0A80-4DD5-A1A1-7BF64BD03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58BA24C5-FB3D-4298-BA7B-819CD9EFA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8597900" cy="0"/>
          </a:xfrm>
          <a:prstGeom prst="rect">
            <a:avLst/>
          </a:prstGeom>
          <a:solidFill>
            <a:srgbClr val="383A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DBDEE1"/>
                </a:solidFill>
                <a:effectLst/>
                <a:latin typeface="gg san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CA2DC2B-19F7-46CE-99BF-B2B7FCAC5E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17" r="7917"/>
          <a:stretch>
            <a:fillRect/>
          </a:stretch>
        </p:blipFill>
        <p:spPr>
          <a:xfrm>
            <a:off x="5864431" y="0"/>
            <a:ext cx="5771737" cy="685799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7F7456E-5FE8-4829-9F16-A61B30624E2C}"/>
              </a:ext>
            </a:extLst>
          </p:cNvPr>
          <p:cNvSpPr txBox="1"/>
          <p:nvPr/>
        </p:nvSpPr>
        <p:spPr>
          <a:xfrm>
            <a:off x="6095999" y="6857999"/>
            <a:ext cx="577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geobrava.wordpress.com/2016/01/19/global-iot-platform-market-will-reach-1-6-billion-by-202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Complexity and Integration Issues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Integrating IoT with legacy systems and managing decentralized architectures adds complexity and poses security risks.</a:t>
            </a:r>
          </a:p>
          <a:p>
            <a:endParaRPr lang="en-US" noProof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B48F5-0028-41AA-AB1A-92A57784A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40146" y="0"/>
            <a:ext cx="4951854" cy="662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A6443-A180-4241-BFBA-8E175555CF23}"/>
              </a:ext>
            </a:extLst>
          </p:cNvPr>
          <p:cNvSpPr txBox="1"/>
          <p:nvPr/>
        </p:nvSpPr>
        <p:spPr>
          <a:xfrm>
            <a:off x="7655013" y="6627167"/>
            <a:ext cx="49518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peerj.com/articles/cs-407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8483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Data Privacy in IoT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IoT's extensive data collection raises concerns about privacy and the potential misuse of personal information.</a:t>
            </a:r>
          </a:p>
          <a:p>
            <a:endParaRPr lang="en-US" noProof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520D3-8087-4A45-A0A6-AC293EC98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12366" y="29403"/>
            <a:ext cx="6379634" cy="6366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3DDA46-E0B4-4DEA-9128-9A375C3E1570}"/>
              </a:ext>
            </a:extLst>
          </p:cNvPr>
          <p:cNvSpPr txBox="1"/>
          <p:nvPr/>
        </p:nvSpPr>
        <p:spPr>
          <a:xfrm>
            <a:off x="5812366" y="6396335"/>
            <a:ext cx="63796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mobilisationlab.org/16-ways-online-privacy-in-a-high-risk-worl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49669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133" y="1318363"/>
            <a:ext cx="5638797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Standardization and Regulation Needs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638132" y="4023439"/>
            <a:ext cx="4944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There's a need for standard protocols and regulatory frameworks to ensure secure and reliable IoT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7A43D-1277-402D-93C6-416C3F1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2858" y="1318363"/>
            <a:ext cx="5409142" cy="3921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28E623-8061-4F2F-ADAD-913BC66C403D}"/>
              </a:ext>
            </a:extLst>
          </p:cNvPr>
          <p:cNvSpPr txBox="1"/>
          <p:nvPr/>
        </p:nvSpPr>
        <p:spPr>
          <a:xfrm>
            <a:off x="432858" y="5362267"/>
            <a:ext cx="5409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electronics-lab.com/meadow-full-stack-net-standard-iot-platform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3935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9033" y="703539"/>
            <a:ext cx="4709333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Solutions and Best Practices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638133" y="3786998"/>
            <a:ext cx="427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Encryption: Implementing advanced encryption is crucial for securing data in the IoT ecosystem.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627D7-B39B-4B57-8B99-0566F1DAF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968" y="1549399"/>
            <a:ext cx="5096933" cy="3976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ABF401-2F18-4363-A940-59C28C51713C}"/>
              </a:ext>
            </a:extLst>
          </p:cNvPr>
          <p:cNvSpPr txBox="1"/>
          <p:nvPr/>
        </p:nvSpPr>
        <p:spPr>
          <a:xfrm>
            <a:off x="561968" y="5525559"/>
            <a:ext cx="5096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rivateinternetaccess.com/blog/beginners-guide-to-encryption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6331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8801" y="1143806"/>
            <a:ext cx="4876798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Software Updates and Patches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638133" y="3786998"/>
            <a:ext cx="4275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Regular software updates and patches are essential to protect IoT devices from emerging security threats.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1CBC1-2975-4062-AB2E-F6B8D3939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6401" y="1528233"/>
            <a:ext cx="5266266" cy="41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94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Security by Design in IoT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Integrating security features from the initial design phase is vital for creating inherently secure IoT devices.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8A719F-1273-49A9-8886-AF554BF59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6467" y="110066"/>
            <a:ext cx="6595533" cy="66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0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Access Control and Authentication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Proper access control and authentication mechanisms are key to ensuring only authorized access to IoT devices and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28D03-810F-44FA-8D8B-0B4CA5C8C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8732" y="454554"/>
            <a:ext cx="6663267" cy="6067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2F722-1C82-4275-9E7D-2816C18CE58E}"/>
              </a:ext>
            </a:extLst>
          </p:cNvPr>
          <p:cNvSpPr txBox="1"/>
          <p:nvPr/>
        </p:nvSpPr>
        <p:spPr>
          <a:xfrm>
            <a:off x="5528732" y="6521979"/>
            <a:ext cx="6663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noxcivis.com/vulnerabiliti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277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Future Trends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AI and Machine Learning in IoT Security: AI and machine learning are being increasingly used for predictive security analysis and real-time threat response in IoT.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C1511-10A3-4F3B-8D53-1594B8F7E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68999" y="0"/>
            <a:ext cx="616373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6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9033" y="703539"/>
            <a:ext cx="4709333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Blockchain for IoT Security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638133" y="3786998"/>
            <a:ext cx="427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Blockchain offers decentralized data management, enhancing security and integrity in IoT device communication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5F41E-B1D4-4377-8ECA-D66025766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866" y="1338262"/>
            <a:ext cx="5630334" cy="4181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A4717-F22A-4E77-A9D3-CF5A4FC4D169}"/>
              </a:ext>
            </a:extLst>
          </p:cNvPr>
          <p:cNvSpPr txBox="1"/>
          <p:nvPr/>
        </p:nvSpPr>
        <p:spPr>
          <a:xfrm>
            <a:off x="287866" y="5519737"/>
            <a:ext cx="56303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nalisisdemedios.blogspot.com/2017/09/el-significado-de-blockchain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26253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9033" y="1064709"/>
            <a:ext cx="5127367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Advances in Encryption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709033" y="4091798"/>
            <a:ext cx="427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Balancing the need for robust security with efficient resource use is driving advances in encryption technologies for IoT.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C527C-04BE-4BA5-8548-F52B2BA8C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4934" y="1504947"/>
            <a:ext cx="4518033" cy="3431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FDEAD-4092-49B8-8E8D-332C9B811AB7}"/>
              </a:ext>
            </a:extLst>
          </p:cNvPr>
          <p:cNvSpPr txBox="1"/>
          <p:nvPr/>
        </p:nvSpPr>
        <p:spPr>
          <a:xfrm>
            <a:off x="964934" y="5012267"/>
            <a:ext cx="45180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jpralves.net/post/2018/02/14/energy-efficient-encryption-for-the-internet-of-thing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00067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467" y="551138"/>
            <a:ext cx="4370400" cy="2155797"/>
          </a:xfrm>
        </p:spPr>
        <p:txBody>
          <a:bodyPr/>
          <a:lstStyle/>
          <a:p>
            <a:r>
              <a:rPr lang="en-US" sz="4000" dirty="0"/>
              <a:t>INTRODUCTION TO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457466" y="3429000"/>
            <a:ext cx="4207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IoT connects everyday devices to the internet, transforming them into 'smart' devices. This interconnectivity offers enhanced automation and data collection across various sectors</a:t>
            </a:r>
            <a:endParaRPr lang="en-US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ECC351-BEC5-435D-8AD8-F1AAE055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7C77DE-8C2E-490B-AF86-E53F97C7C348}"/>
              </a:ext>
            </a:extLst>
          </p:cNvPr>
          <p:cNvSpPr txBox="1"/>
          <p:nvPr/>
        </p:nvSpPr>
        <p:spPr>
          <a:xfrm>
            <a:off x="6096000" y="6858000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chnofaq.org/posts/2019/08/how-to-develop-an-iot-app-5-basic-step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E7447FA-A12A-47F2-8A42-F85E714B2D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666" y="2176738"/>
            <a:ext cx="4370400" cy="21557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C64919-4A5D-4665-A53C-1C021AA2F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10067"/>
            <a:ext cx="57404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428E72-73FB-4E08-9E29-361DE30FA6DA}"/>
              </a:ext>
            </a:extLst>
          </p:cNvPr>
          <p:cNvSpPr txBox="1"/>
          <p:nvPr/>
        </p:nvSpPr>
        <p:spPr>
          <a:xfrm>
            <a:off x="6096000" y="6968067"/>
            <a:ext cx="5740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khomesclip.deviantart.com/art/Namaste-348446418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878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43" y="259821"/>
            <a:ext cx="5438774" cy="2387600"/>
          </a:xfrm>
        </p:spPr>
        <p:txBody>
          <a:bodyPr/>
          <a:lstStyle/>
          <a:p>
            <a:r>
              <a:rPr lang="en-US" dirty="0"/>
              <a:t>IoT Ecosystem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IoT's ecosystem includes smart gadgets like thermostats and watches, sensors for data collection, processors for computation, and technologies for communication among devices.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11E805-38E0-416A-A738-A97D79B50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30331" y="0"/>
            <a:ext cx="6561667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AE5C3-915B-46BE-BD8B-1F8F94C6FB3C}"/>
              </a:ext>
            </a:extLst>
          </p:cNvPr>
          <p:cNvSpPr txBox="1"/>
          <p:nvPr/>
        </p:nvSpPr>
        <p:spPr>
          <a:xfrm>
            <a:off x="5630332" y="6858000"/>
            <a:ext cx="6561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medium.com/@designmeaning/emerging-voices-in-iot-and-ai-ecosystems-f832c2533b8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43" y="259821"/>
            <a:ext cx="5438774" cy="2387600"/>
          </a:xfrm>
        </p:spPr>
        <p:txBody>
          <a:bodyPr/>
          <a:lstStyle/>
          <a:p>
            <a:r>
              <a:rPr lang="en-US" dirty="0"/>
              <a:t>Networks Connecting IoT Devices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IoT devices are connected through networks ranging from small local networks in homes to vast global networks, enabling wide-reaching communication and control.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AE5C3-915B-46BE-BD8B-1F8F94C6FB3C}"/>
              </a:ext>
            </a:extLst>
          </p:cNvPr>
          <p:cNvSpPr txBox="1"/>
          <p:nvPr/>
        </p:nvSpPr>
        <p:spPr>
          <a:xfrm>
            <a:off x="5630332" y="6858000"/>
            <a:ext cx="6561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medium.com/@designmeaning/emerging-voices-in-iot-and-ai-ecosystems-f832c2533b8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846A8-6ED6-4FEF-9DB9-365C8B33D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60999" y="1"/>
            <a:ext cx="6730999" cy="677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30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9143" y="259821"/>
            <a:ext cx="5438774" cy="2387600"/>
          </a:xfrm>
        </p:spPr>
        <p:txBody>
          <a:bodyPr/>
          <a:lstStyle/>
          <a:p>
            <a:r>
              <a:rPr lang="en-US" dirty="0"/>
              <a:t>Cybersecurity Risks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IoT faces cybersecurity threats like hacking and data breaches, due to its internet connectivity and vast data collection.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AE5C3-915B-46BE-BD8B-1F8F94C6FB3C}"/>
              </a:ext>
            </a:extLst>
          </p:cNvPr>
          <p:cNvSpPr txBox="1"/>
          <p:nvPr/>
        </p:nvSpPr>
        <p:spPr>
          <a:xfrm>
            <a:off x="5630332" y="6858000"/>
            <a:ext cx="6561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medium.com/@designmeaning/emerging-voices-in-iot-and-ai-ecosystems-f832c2533b8f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BA1F6F-1719-4D86-8378-D92C9CC6F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0331" y="-76200"/>
            <a:ext cx="656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9F73DB2-12AC-4AA7-B19E-7306EED14E57}"/>
              </a:ext>
            </a:extLst>
          </p:cNvPr>
          <p:cNvSpPr txBox="1"/>
          <p:nvPr/>
        </p:nvSpPr>
        <p:spPr>
          <a:xfrm>
            <a:off x="307467" y="6773334"/>
            <a:ext cx="57885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brosdroid.blogspot.com/2016/12/allwinner-a33-firmware-et-86v2g-v20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7266" y="1093005"/>
            <a:ext cx="4986867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Firmware Vulnerabilities in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926000" y="3770065"/>
            <a:ext cx="45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Weaknesses in device firmware can be exploited for unauthorized access or control, posing significant security risks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.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5A793-104C-4874-B7FF-0547ADFFA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3668" y="1650883"/>
            <a:ext cx="5272066" cy="3954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78320-F506-4649-B07F-1BB5E6BA59A7}"/>
              </a:ext>
            </a:extLst>
          </p:cNvPr>
          <p:cNvSpPr txBox="1"/>
          <p:nvPr/>
        </p:nvSpPr>
        <p:spPr>
          <a:xfrm>
            <a:off x="383668" y="5718353"/>
            <a:ext cx="5272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debiaonoldcomputers.blogspot.com/2016/06/flash-firmware-su-intel-edison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58947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2467" y="1042485"/>
            <a:ext cx="5113865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Data Transmission Security in IoT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612467" y="4071381"/>
            <a:ext cx="4275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Transmitting data over wireless networks opens up risks of interception and unauthorized access, challenging IoT security.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94F22-D59C-418B-B36F-A1B150E26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800" y="1490133"/>
            <a:ext cx="5257800" cy="3445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FBDFA-1026-4200-A561-88F8F601F2D7}"/>
              </a:ext>
            </a:extLst>
          </p:cNvPr>
          <p:cNvSpPr txBox="1"/>
          <p:nvPr/>
        </p:nvSpPr>
        <p:spPr>
          <a:xfrm>
            <a:off x="719667" y="5372100"/>
            <a:ext cx="5096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electronics-lab.com/getting-started-arduino-iot-clou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5907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267" y="1273203"/>
            <a:ext cx="5477932" cy="2155797"/>
          </a:xfrm>
        </p:spPr>
        <p:txBody>
          <a:bodyPr/>
          <a:lstStyle/>
          <a:p>
            <a:r>
              <a:rPr lang="en-US" sz="6000" dirty="0">
                <a:solidFill>
                  <a:schemeClr val="tx2">
                    <a:lumMod val="50000"/>
                  </a:schemeClr>
                </a:solidFill>
              </a:rPr>
              <a:t>Data Processing and Analytics Risks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55E0F-B0E4-48B7-99D1-ACE63C4AB8FE}"/>
              </a:ext>
            </a:extLst>
          </p:cNvPr>
          <p:cNvSpPr txBox="1"/>
          <p:nvPr/>
        </p:nvSpPr>
        <p:spPr>
          <a:xfrm>
            <a:off x="6536267" y="3930470"/>
            <a:ext cx="4275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IoT devices processing large amounts of data can have vulnerabilities in their analytics capabilities, potentially leading to security breaches.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0F55-9771-4148-885C-BF787663B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4067" y="1653649"/>
            <a:ext cx="5477934" cy="3849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844A8-D797-444F-8723-D28FD2C957BE}"/>
              </a:ext>
            </a:extLst>
          </p:cNvPr>
          <p:cNvSpPr txBox="1"/>
          <p:nvPr/>
        </p:nvSpPr>
        <p:spPr>
          <a:xfrm>
            <a:off x="364067" y="5503333"/>
            <a:ext cx="54779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nexsys.it/blog/mitigare-i-rischi-di-un-data-breach-per-le-aziend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3398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410" y="556154"/>
            <a:ext cx="5438774" cy="2387600"/>
          </a:xfrm>
        </p:spPr>
        <p:txBody>
          <a:bodyPr/>
          <a:lstStyle/>
          <a:p>
            <a:r>
              <a:rPr lang="en-US" dirty="0"/>
              <a:t>Unique Security Challenges in IoT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10" y="3617913"/>
            <a:ext cx="4970257" cy="734611"/>
          </a:xfrm>
        </p:spPr>
        <p:txBody>
          <a:bodyPr/>
          <a:lstStyle/>
          <a:p>
            <a:r>
              <a:rPr lang="en-US" noProof="1">
                <a:solidFill>
                  <a:schemeClr val="bg2">
                    <a:lumMod val="50000"/>
                  </a:schemeClr>
                </a:solidFill>
              </a:rPr>
              <a:t>IoT's diverse devices and their differing capabilities create unique security challenges, complicating integration of consistent security measures.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AE5C3-915B-46BE-BD8B-1F8F94C6FB3C}"/>
              </a:ext>
            </a:extLst>
          </p:cNvPr>
          <p:cNvSpPr txBox="1"/>
          <p:nvPr/>
        </p:nvSpPr>
        <p:spPr>
          <a:xfrm>
            <a:off x="6096000" y="6654800"/>
            <a:ext cx="6561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" tooltip="https://medium.com/@designmeaning/emerging-voices-in-iot-and-ai-ecosystems-f832c2533b8f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3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2874C5-8454-4211-A24B-45308257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60183" y="0"/>
            <a:ext cx="6431815" cy="664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936837_Scientific findings presentation_CLR_v3" id="{5A69B0E8-E1D0-44CD-830D-0BA7309D95FC}" vid="{1939E1BA-9AD2-4F2B-9080-830C8601EB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BD7A54-F20C-4571-A0A1-59566D65D61A}">
  <ds:schemaRefs>
    <ds:schemaRef ds:uri="71af3243-3dd4-4a8d-8c0d-dd76da1f02a5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0</TotalTime>
  <Words>613</Words>
  <Application>Microsoft Office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Bodoni MT</vt:lpstr>
      <vt:lpstr>Calibri</vt:lpstr>
      <vt:lpstr>gg sans</vt:lpstr>
      <vt:lpstr>Gill Sans MT</vt:lpstr>
      <vt:lpstr>inherit</vt:lpstr>
      <vt:lpstr>Times New Roman</vt:lpstr>
      <vt:lpstr>Office Theme</vt:lpstr>
      <vt:lpstr>Cybersecurity challenges in the Expanding IOT landscape</vt:lpstr>
      <vt:lpstr>INTRODUCTION TO IOT</vt:lpstr>
      <vt:lpstr>IoT Ecosystem </vt:lpstr>
      <vt:lpstr>Networks Connecting IoT Devices</vt:lpstr>
      <vt:lpstr>Cybersecurity Risks Overview</vt:lpstr>
      <vt:lpstr>Firmware Vulnerabilities in IoT</vt:lpstr>
      <vt:lpstr>Data Transmission Security in IoT</vt:lpstr>
      <vt:lpstr>Data Processing and Analytics Risks</vt:lpstr>
      <vt:lpstr>Unique Security Challenges in IoT</vt:lpstr>
      <vt:lpstr>Complexity and Integration Issues</vt:lpstr>
      <vt:lpstr>Data Privacy in IoT</vt:lpstr>
      <vt:lpstr>Standardization and Regulation Needs</vt:lpstr>
      <vt:lpstr>Solutions and Best Practices</vt:lpstr>
      <vt:lpstr>Software Updates and Patches</vt:lpstr>
      <vt:lpstr>Security by Design in IoT</vt:lpstr>
      <vt:lpstr>Access Control and Authentication</vt:lpstr>
      <vt:lpstr>Future Trends</vt:lpstr>
      <vt:lpstr>Blockchain for IoT Security</vt:lpstr>
      <vt:lpstr>Advances in Encryption Technology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2024-01-06T15:26:17Z</dcterms:created>
  <dcterms:modified xsi:type="dcterms:W3CDTF">2024-01-06T16:39:23Z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